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70" r:id="rId13"/>
    <p:sldId id="272" r:id="rId14"/>
    <p:sldId id="271" r:id="rId15"/>
    <p:sldId id="273" r:id="rId16"/>
    <p:sldId id="282" r:id="rId17"/>
    <p:sldId id="283" r:id="rId18"/>
    <p:sldId id="274" r:id="rId19"/>
    <p:sldId id="275" r:id="rId20"/>
    <p:sldId id="276" r:id="rId21"/>
    <p:sldId id="277" r:id="rId22"/>
    <p:sldId id="280" r:id="rId23"/>
    <p:sldId id="281" r:id="rId24"/>
    <p:sldId id="279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embeddedFontLst>
    <p:embeddedFont>
      <p:font typeface="Times" pitchFamily="18" charset="0"/>
      <p:regular r:id="rId33"/>
      <p:bold r:id="rId34"/>
      <p:italic r:id="rId35"/>
      <p:boldItalic r:id="rId36"/>
    </p:embeddedFont>
    <p:embeddedFont>
      <p:font typeface="Brush Script MT" pitchFamily="66" charset="0"/>
      <p: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Symath" charset="0"/>
      <p:regular r:id="rId42"/>
    </p:embeddedFont>
    <p:embeddedFont>
      <p:font typeface="Lucida Calligraphy" pitchFamily="66" charset="0"/>
      <p:regular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  <a:srgbClr val="0066FF"/>
    <a:srgbClr val="99FF33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80" d="100"/>
          <a:sy n="80" d="100"/>
        </p:scale>
        <p:origin x="-59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F1A31-F63F-42EC-8CE0-11FDEFB36A07}" type="datetimeFigureOut">
              <a:rPr lang="en-US" smtClean="0"/>
              <a:pPr/>
              <a:t>9/22/2010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DEB6-ADA3-487C-890F-2A9B3B61F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6DEB6-ADA3-487C-890F-2A9B3B61FF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438400" y="6427113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Symposium on the Superconducting Science and Technology of Ingot Niobium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September 22-24, 2010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if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676400"/>
          </a:xfrm>
        </p:spPr>
        <p:txBody>
          <a:bodyPr/>
          <a:lstStyle/>
          <a:p>
            <a:r>
              <a:rPr lang="en-US" dirty="0" smtClean="0"/>
              <a:t>America's overview of superconducting science and technology of ingot niobium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667000"/>
          </a:xfrm>
        </p:spPr>
        <p:txBody>
          <a:bodyPr/>
          <a:lstStyle/>
          <a:p>
            <a:r>
              <a:rPr lang="en-US" sz="3200" dirty="0" err="1" smtClean="0">
                <a:latin typeface="Brush Script MT" pitchFamily="66" charset="0"/>
              </a:rPr>
              <a:t>Gianluigi</a:t>
            </a:r>
            <a:r>
              <a:rPr lang="en-US" sz="3200" dirty="0" smtClean="0">
                <a:latin typeface="Brush Script MT" pitchFamily="66" charset="0"/>
              </a:rPr>
              <a:t> </a:t>
            </a:r>
            <a:r>
              <a:rPr lang="en-US" sz="3200" dirty="0" err="1" smtClean="0">
                <a:latin typeface="Brush Script MT" pitchFamily="66" charset="0"/>
              </a:rPr>
              <a:t>Ciovati</a:t>
            </a:r>
            <a:endParaRPr lang="en-US" sz="3200" dirty="0" smtClean="0">
              <a:latin typeface="Brush Script MT" pitchFamily="66" charset="0"/>
            </a:endParaRPr>
          </a:p>
          <a:p>
            <a:endParaRPr lang="en-US" dirty="0" smtClean="0"/>
          </a:p>
          <a:p>
            <a:r>
              <a:rPr lang="en-US" i="1" dirty="0" smtClean="0"/>
              <a:t>Symposium on the Superconducting Science and Technology of Ingot Niobium</a:t>
            </a:r>
          </a:p>
          <a:p>
            <a:r>
              <a:rPr lang="en-US" sz="1800" dirty="0" smtClean="0"/>
              <a:t>September 22-24, 2010</a:t>
            </a:r>
          </a:p>
          <a:p>
            <a:r>
              <a:rPr lang="en-US" sz="1800" dirty="0" smtClean="0"/>
              <a:t>Thomas Jefferson National Accelerator Facility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Results: 1497 MHz cavities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941"/>
          <a:stretch>
            <a:fillRect/>
          </a:stretch>
        </p:blipFill>
        <p:spPr bwMode="auto">
          <a:xfrm>
            <a:off x="685800" y="1066800"/>
            <a:ext cx="7772400" cy="47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5867400"/>
            <a:ext cx="853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Corresponding accelerating gradient between 16 – 28 MV/m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371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2.0 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25146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Average </a:t>
            </a:r>
            <a:r>
              <a:rPr lang="en-US" dirty="0" err="1" smtClean="0"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p,quench</a:t>
            </a:r>
            <a:r>
              <a:rPr lang="en-US" dirty="0">
                <a:sym typeface="Symbol"/>
              </a:rPr>
              <a:t>=</a:t>
            </a:r>
            <a:r>
              <a:rPr lang="en-US" dirty="0" smtClean="0">
                <a:sym typeface="Symbol"/>
              </a:rPr>
              <a:t> 100 ± 18 </a:t>
            </a:r>
            <a:r>
              <a:rPr lang="en-US" dirty="0" err="1" smtClean="0">
                <a:sym typeface="Symbol"/>
              </a:rPr>
              <a:t>mT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Problem with EBW was the main limitation to achieve higher gradients. “Grooves” and “pits” sometimes observed in the inner surfaces</a:t>
            </a:r>
          </a:p>
          <a:p>
            <a:r>
              <a:rPr lang="en-US" dirty="0" smtClean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(B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) relatively “flat” up to B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 90 </a:t>
            </a:r>
            <a:r>
              <a:rPr lang="en-US" dirty="0" err="1" smtClean="0">
                <a:sym typeface="Symbol"/>
              </a:rPr>
              <a:t>mT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Residual resistance is lower than fine-grain </a:t>
            </a:r>
            <a:r>
              <a:rPr lang="en-US" dirty="0" err="1" smtClean="0">
                <a:sym typeface="Symbol"/>
              </a:rPr>
              <a:t>Nb</a:t>
            </a:r>
            <a:r>
              <a:rPr lang="en-US" dirty="0" smtClean="0">
                <a:sym typeface="Symbol"/>
              </a:rPr>
              <a:t>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esidual resistance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429000"/>
            <a:ext cx="3124200" cy="2987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715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G. </a:t>
            </a:r>
            <a:r>
              <a:rPr lang="en-US" sz="1600" dirty="0" err="1" smtClean="0">
                <a:solidFill>
                  <a:srgbClr val="99FF33"/>
                </a:solidFill>
              </a:rPr>
              <a:t>Ciovati</a:t>
            </a:r>
            <a:r>
              <a:rPr lang="en-US" sz="1600" dirty="0" smtClean="0">
                <a:solidFill>
                  <a:srgbClr val="99FF33"/>
                </a:solidFill>
              </a:rPr>
              <a:t> et al., Appl. </a:t>
            </a:r>
            <a:r>
              <a:rPr lang="en-US" sz="1600" dirty="0" err="1" smtClean="0">
                <a:solidFill>
                  <a:srgbClr val="99FF33"/>
                </a:solidFill>
              </a:rPr>
              <a:t>Supercond</a:t>
            </a:r>
            <a:r>
              <a:rPr lang="en-US" sz="1600" dirty="0" smtClean="0">
                <a:solidFill>
                  <a:srgbClr val="99FF33"/>
                </a:solidFill>
              </a:rPr>
              <a:t>. Conf., Aug. 1-6, 2010, Washington DC, to be published</a:t>
            </a:r>
            <a:endParaRPr lang="en-US" sz="1600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“Anomalous” Losses in LG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2438400"/>
          </a:xfrm>
        </p:spPr>
        <p:txBody>
          <a:bodyPr/>
          <a:lstStyle/>
          <a:p>
            <a:r>
              <a:rPr lang="en-US" dirty="0" smtClean="0"/>
              <a:t>The LG multi-cell cavities with lowest performance were built from CBMM Ingot B. Other single-cells built from this Ingot performed well (</a:t>
            </a:r>
            <a:r>
              <a:rPr lang="en-US" dirty="0" err="1" smtClean="0"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p,quench</a:t>
            </a:r>
            <a:r>
              <a:rPr lang="en-US" dirty="0" smtClean="0">
                <a:sym typeface="Symbol"/>
              </a:rPr>
              <a:t>= 112 - 143 </a:t>
            </a:r>
            <a:r>
              <a:rPr lang="en-US" dirty="0" err="1" smtClean="0">
                <a:sym typeface="Symbol"/>
              </a:rPr>
              <a:t>mT</a:t>
            </a:r>
            <a:r>
              <a:rPr lang="en-US" dirty="0" smtClean="0">
                <a:sym typeface="Symbol"/>
              </a:rPr>
              <a:t>)</a:t>
            </a:r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6165850" cy="42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477000" y="3124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HC 5-cell, </a:t>
            </a:r>
            <a:r>
              <a:rPr lang="en-US" sz="1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1497 MHz, Ingot B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525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 = 2.0 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Losses on LG Single-Cell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1219200"/>
          </a:xfrm>
        </p:spPr>
        <p:txBody>
          <a:bodyPr/>
          <a:lstStyle/>
          <a:p>
            <a:r>
              <a:rPr lang="en-US" dirty="0" smtClean="0"/>
              <a:t>A 1497 MHz single-cell built from CBMM Ingot B showed similar behavior observed in the multi-cell cavities built from this Ingot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286000"/>
            <a:ext cx="4337050" cy="2967037"/>
            <a:chOff x="234950" y="3429000"/>
            <a:chExt cx="4337050" cy="29670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2958" r="22999"/>
            <a:stretch>
              <a:fillRect/>
            </a:stretch>
          </p:blipFill>
          <p:spPr bwMode="auto">
            <a:xfrm>
              <a:off x="234950" y="3429000"/>
              <a:ext cx="4337050" cy="296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143000" y="54864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 = 1.7 K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03850" y="2286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Temperature map at 90 </a:t>
            </a:r>
            <a:r>
              <a:rPr lang="en-US" sz="2000" dirty="0" err="1" smtClean="0">
                <a:solidFill>
                  <a:srgbClr val="FF0000"/>
                </a:solidFill>
              </a:rPr>
              <a:t>mT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65650" y="2667000"/>
            <a:ext cx="4475454" cy="2590800"/>
            <a:chOff x="4572000" y="3962400"/>
            <a:chExt cx="4475454" cy="2590800"/>
          </a:xfrm>
        </p:grpSpPr>
        <p:pic>
          <p:nvPicPr>
            <p:cNvPr id="9" name="Object 1"/>
            <p:cNvPicPr>
              <a:picLocks noChangeAspect="1" noChangeArrowheads="1"/>
            </p:cNvPicPr>
            <p:nvPr/>
          </p:nvPicPr>
          <p:blipFill>
            <a:blip r:embed="rId3" cstate="print"/>
            <a:srcRect l="-1683" t="5374" r="-3554" b="-2123"/>
            <a:stretch>
              <a:fillRect/>
            </a:stretch>
          </p:blipFill>
          <p:spPr bwMode="auto">
            <a:xfrm>
              <a:off x="4572000" y="3962400"/>
              <a:ext cx="4475454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477747" y="5073944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3</a:t>
              </a:r>
              <a:endParaRPr lang="en-US" sz="1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0863" y="4800600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4</a:t>
              </a:r>
              <a:endParaRPr lang="en-US" sz="1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0701" y="4800600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5</a:t>
              </a:r>
              <a:endParaRPr 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7260" y="5225618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</a:t>
              </a:r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6935" y="5334000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6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0052" y="5334000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7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90052" y="4821156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8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15474" y="5377291"/>
              <a:ext cx="106558" cy="18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9565" y="4572000"/>
              <a:ext cx="106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9</a:t>
              </a:r>
              <a:endParaRPr lang="en-US" sz="1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4572000"/>
              <a:ext cx="3152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10</a:t>
              </a:r>
              <a:endParaRPr 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62800" y="4572000"/>
              <a:ext cx="3840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11</a:t>
              </a:r>
              <a:endParaRPr lang="en-US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42519" y="4972829"/>
              <a:ext cx="4298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12</a:t>
              </a:r>
              <a:endParaRPr lang="en-US" sz="1000" b="1" dirty="0"/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09600" y="5257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 in large areas at the equator observed after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progressive material removal by BCP 1:1:1, starting at low field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on Cut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2438400"/>
          </a:xfrm>
        </p:spPr>
        <p:txBody>
          <a:bodyPr/>
          <a:lstStyle/>
          <a:p>
            <a:r>
              <a:rPr lang="en-US" sz="2000" dirty="0" smtClean="0"/>
              <a:t>“Pits” were found with higher density in “hot-spot” samples than “cold” samples (Hi-res. optical microscope)</a:t>
            </a:r>
          </a:p>
          <a:p>
            <a:r>
              <a:rPr lang="en-US" sz="2000" dirty="0" smtClean="0"/>
              <a:t>The size of the pits (3D </a:t>
            </a:r>
            <a:r>
              <a:rPr lang="en-US" sz="2000" dirty="0" err="1" smtClean="0"/>
              <a:t>profilometer</a:t>
            </a:r>
            <a:r>
              <a:rPr lang="en-US" sz="2000" dirty="0" smtClean="0"/>
              <a:t>) ranged between 20-80 µm in width and 2-10 µm in depth</a:t>
            </a:r>
          </a:p>
          <a:p>
            <a:r>
              <a:rPr lang="en-US" sz="2000" dirty="0" smtClean="0"/>
              <a:t>Different crystal orientation shows different pitting</a:t>
            </a:r>
          </a:p>
          <a:p>
            <a:r>
              <a:rPr lang="en-US" sz="2000" dirty="0" smtClean="0"/>
              <a:t>Preliminary data do not show clear correlation between crystal orientation and RF losses (EBSD)</a:t>
            </a:r>
            <a:endParaRPr lang="en-US" dirty="0"/>
          </a:p>
        </p:txBody>
      </p:sp>
      <p:grpSp>
        <p:nvGrpSpPr>
          <p:cNvPr id="4" name="Group 53"/>
          <p:cNvGrpSpPr>
            <a:grpSpLocks noChangeAspect="1"/>
          </p:cNvGrpSpPr>
          <p:nvPr/>
        </p:nvGrpSpPr>
        <p:grpSpPr bwMode="auto">
          <a:xfrm>
            <a:off x="228600" y="3500735"/>
            <a:ext cx="5867400" cy="2186940"/>
            <a:chOff x="21031200" y="17373600"/>
            <a:chExt cx="8382000" cy="3124200"/>
          </a:xfrm>
        </p:grpSpPr>
        <p:pic>
          <p:nvPicPr>
            <p:cNvPr id="5" name="Picture 58" descr="cbmm-2single-cell-sample-9-#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31200" y="17373600"/>
              <a:ext cx="4114800" cy="3106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9" descr="cbmm-2single-cell-sample-9-grain-boundary-B-#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98400" y="17435513"/>
              <a:ext cx="4114800" cy="306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304800" y="5638800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i="1" dirty="0" smtClean="0"/>
              <a:t>Optical microscopy images of “hot-spot” sample No. 9</a:t>
            </a:r>
            <a:endParaRPr lang="en-US" sz="1600" i="1" dirty="0"/>
          </a:p>
        </p:txBody>
      </p:sp>
      <p:pic>
        <p:nvPicPr>
          <p:cNvPr id="10242" name="Picture 2" descr="fig5"/>
          <p:cNvPicPr>
            <a:picLocks noChangeAspect="1" noChangeArrowheads="1"/>
          </p:cNvPicPr>
          <p:nvPr/>
        </p:nvPicPr>
        <p:blipFill>
          <a:blip r:embed="rId5" cstate="print"/>
          <a:srcRect l="33040" t="50053" r="50016"/>
          <a:stretch>
            <a:fillRect/>
          </a:stretch>
        </p:blipFill>
        <p:spPr bwMode="auto">
          <a:xfrm>
            <a:off x="6400800" y="3500735"/>
            <a:ext cx="1524000" cy="220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796135"/>
            <a:ext cx="1057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62600" y="563880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1600" i="1" dirty="0" smtClean="0"/>
              <a:t>Crystal orientation map of sample No. 9</a:t>
            </a:r>
            <a:endParaRPr lang="en-US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019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X. Zhao et al., Proc. 14</a:t>
            </a:r>
            <a:r>
              <a:rPr lang="en-US" sz="1600" baseline="30000" dirty="0" smtClean="0">
                <a:solidFill>
                  <a:srgbClr val="99FF33"/>
                </a:solidFill>
              </a:rPr>
              <a:t>th</a:t>
            </a:r>
            <a:r>
              <a:rPr lang="en-US" sz="1600" dirty="0" smtClean="0">
                <a:solidFill>
                  <a:srgbClr val="99FF33"/>
                </a:solidFill>
              </a:rPr>
              <a:t> SRF Conference, Sep. 20-25, 2009, Berlin, Germany, p. 446</a:t>
            </a:r>
            <a:endParaRPr lang="en-US" sz="1600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on Cut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934200" cy="1143000"/>
          </a:xfrm>
        </p:spPr>
        <p:txBody>
          <a:bodyPr/>
          <a:lstStyle/>
          <a:p>
            <a:r>
              <a:rPr lang="en-US" dirty="0" smtClean="0"/>
              <a:t>“Hot-spot” samples show high values of zero-bias conductance (ZBC) in Point Contact Tunneling measurements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3419475" cy="289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362200"/>
            <a:ext cx="282288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2224" y="2362200"/>
            <a:ext cx="27617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800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latin typeface="+mn-lt"/>
              </a:rPr>
              <a:t>The ZBC peak is related to the presence of localized magnetic moments </a:t>
            </a:r>
            <a:r>
              <a:rPr lang="en-US" kern="0" dirty="0"/>
              <a:t>(</a:t>
            </a:r>
            <a:r>
              <a:rPr lang="en-US" kern="0" dirty="0" err="1"/>
              <a:t>Appelbaum</a:t>
            </a:r>
            <a:r>
              <a:rPr lang="en-US" kern="0" dirty="0"/>
              <a:t>-Anderson theory) </a:t>
            </a:r>
            <a:r>
              <a:rPr lang="en-US" kern="0" dirty="0" smtClean="0">
                <a:latin typeface="+mn-lt"/>
              </a:rPr>
              <a:t>within the tunnel oxides or near the interface with </a:t>
            </a:r>
            <a:r>
              <a:rPr lang="en-US" kern="0" dirty="0" err="1" smtClean="0">
                <a:latin typeface="+mn-lt"/>
              </a:rPr>
              <a:t>Nb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198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T. </a:t>
            </a:r>
            <a:r>
              <a:rPr lang="en-US" sz="1600" dirty="0" err="1" smtClean="0">
                <a:solidFill>
                  <a:srgbClr val="99FF33"/>
                </a:solidFill>
              </a:rPr>
              <a:t>Prolier</a:t>
            </a:r>
            <a:r>
              <a:rPr lang="en-US" sz="1600" dirty="0" smtClean="0">
                <a:solidFill>
                  <a:srgbClr val="99FF33"/>
                </a:solidFill>
              </a:rPr>
              <a:t> et al., Proc. 14</a:t>
            </a:r>
            <a:r>
              <a:rPr lang="en-US" sz="1600" baseline="30000" dirty="0" smtClean="0">
                <a:solidFill>
                  <a:srgbClr val="99FF33"/>
                </a:solidFill>
              </a:rPr>
              <a:t>th</a:t>
            </a:r>
            <a:r>
              <a:rPr lang="en-US" sz="1600" dirty="0" smtClean="0">
                <a:solidFill>
                  <a:srgbClr val="99FF33"/>
                </a:solidFill>
              </a:rPr>
              <a:t> SRF Conference, Sep. 20-25, 2009, Berlin, Germany, p. 137</a:t>
            </a:r>
            <a:endParaRPr lang="en-US" sz="1600" dirty="0">
              <a:solidFill>
                <a:srgbClr val="99FF33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838200"/>
            <a:ext cx="916239" cy="14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2438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T=1.6 K</a:t>
            </a:r>
          </a:p>
          <a:p>
            <a:r>
              <a:rPr lang="en-US" sz="1200" dirty="0" smtClean="0"/>
              <a:t>H = 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Options for Cavity Fabrication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9122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Use industrial metal working processes to fabricate SRF cavity</a:t>
            </a:r>
          </a:p>
          <a:p>
            <a:r>
              <a:rPr lang="en-US" dirty="0" smtClean="0"/>
              <a:t>assemblies directly from large grain/ingot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T. Grimm, 6th SRF Materials Workshop, FSU, Feb. 18-20, 2010</a:t>
            </a:r>
            <a:endParaRPr lang="en-US" sz="1600" dirty="0">
              <a:solidFill>
                <a:srgbClr val="99FF33"/>
              </a:solidFill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14400"/>
            <a:ext cx="3295649" cy="9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2700392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99" y="2895600"/>
            <a:ext cx="5194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Options for Cavity Fabrication</a:t>
            </a:r>
            <a:endParaRPr lang="en-US" dirty="0"/>
          </a:p>
        </p:txBody>
      </p:sp>
      <p:pic>
        <p:nvPicPr>
          <p:cNvPr id="4" name="Content Placeholder 3" descr="MVC-001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0" y="990600"/>
            <a:ext cx="2717800" cy="2038350"/>
          </a:xfrm>
        </p:spPr>
      </p:pic>
      <p:pic>
        <p:nvPicPr>
          <p:cNvPr id="5" name="Picture 4" descr="FZD_Cavities.JPG"/>
          <p:cNvPicPr>
            <a:picLocks noChangeAspect="1"/>
          </p:cNvPicPr>
          <p:nvPr/>
        </p:nvPicPr>
        <p:blipFill>
          <a:blip r:embed="rId4" cstate="print"/>
          <a:srcRect l="50463"/>
          <a:stretch>
            <a:fillRect/>
          </a:stretch>
        </p:blipFill>
        <p:spPr>
          <a:xfrm>
            <a:off x="1143000" y="1143000"/>
            <a:ext cx="1371600" cy="451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4267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parts machined from Ingot blocks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124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Half-cell 1.3 GHz cavity for laser heating of </a:t>
            </a:r>
            <a:r>
              <a:rPr lang="en-US" sz="1800" i="1" dirty="0" err="1" smtClean="0"/>
              <a:t>Nb</a:t>
            </a:r>
            <a:r>
              <a:rPr lang="en-US" sz="1800" i="1" dirty="0" smtClean="0"/>
              <a:t> experiment</a:t>
            </a:r>
            <a:endParaRPr lang="en-US" sz="1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3.5-cell 1.3 GHz </a:t>
            </a:r>
            <a:r>
              <a:rPr lang="en-US" sz="1800" i="1" dirty="0" err="1" smtClean="0"/>
              <a:t>Rossendorf</a:t>
            </a:r>
            <a:r>
              <a:rPr lang="en-US" sz="1800" i="1" dirty="0" smtClean="0"/>
              <a:t> photo-injector cavity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914400"/>
          </a:xfrm>
        </p:spPr>
        <p:txBody>
          <a:bodyPr/>
          <a:lstStyle/>
          <a:p>
            <a:r>
              <a:rPr lang="en-US" dirty="0" smtClean="0"/>
              <a:t>Material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r>
              <a:rPr lang="en-US" dirty="0" smtClean="0"/>
              <a:t>Superconducting properties of Ingot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486400"/>
          </a:xfrm>
        </p:spPr>
        <p:txBody>
          <a:bodyPr/>
          <a:lstStyle/>
          <a:p>
            <a:r>
              <a:rPr lang="en-US" dirty="0" smtClean="0"/>
              <a:t>4 cylindrical samples (</a:t>
            </a:r>
            <a:r>
              <a:rPr lang="en-US" dirty="0" smtClean="0">
                <a:sym typeface="Symbol"/>
              </a:rPr>
              <a:t> 6 mm, 120 mm long) machined from CBMM new Ingot series A, B, C, D</a:t>
            </a:r>
          </a:p>
          <a:p>
            <a:endParaRPr lang="en-US" dirty="0">
              <a:sym typeface="Symbol"/>
            </a:endParaRPr>
          </a:p>
          <a:p>
            <a:pPr>
              <a:buNone/>
            </a:pP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Measure thermal conductivity, critical temperature, near-surface critical fields, DC critical fields after:</a:t>
            </a:r>
          </a:p>
          <a:p>
            <a:pPr lvl="1"/>
            <a:r>
              <a:rPr lang="en-US" dirty="0" smtClean="0">
                <a:sym typeface="Symbol"/>
              </a:rPr>
              <a:t>180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BCP 1:1:1, 600 °C/10 h, 24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BCP 1:1:2</a:t>
            </a:r>
          </a:p>
          <a:p>
            <a:pPr lvl="1"/>
            <a:r>
              <a:rPr lang="en-US" dirty="0" smtClean="0">
                <a:sym typeface="Symbol"/>
              </a:rPr>
              <a:t>Baking at 120 °C – 160 °C for 12 h</a:t>
            </a:r>
          </a:p>
          <a:p>
            <a:pPr lvl="1"/>
            <a:r>
              <a:rPr lang="en-US" dirty="0" smtClean="0">
                <a:sym typeface="Symbol"/>
              </a:rPr>
              <a:t>50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EP</a:t>
            </a:r>
          </a:p>
          <a:p>
            <a:pPr lvl="1"/>
            <a:r>
              <a:rPr lang="en-US" dirty="0" smtClean="0">
                <a:sym typeface="Symbol"/>
              </a:rPr>
              <a:t>Baking at 120 °C/12 h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4495800" y="4267200"/>
            <a:ext cx="1524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343400"/>
            <a:ext cx="3200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See talk by A.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Dhavale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tomorrow at 8:30 am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876800"/>
          </a:xfrm>
        </p:spPr>
        <p:txBody>
          <a:bodyPr/>
          <a:lstStyle/>
          <a:p>
            <a:r>
              <a:rPr lang="en-US" dirty="0" smtClean="0"/>
              <a:t>Single-cell cavities performance</a:t>
            </a:r>
          </a:p>
          <a:p>
            <a:r>
              <a:rPr lang="en-US" dirty="0" smtClean="0"/>
              <a:t>Multi-cell cavities performance</a:t>
            </a:r>
          </a:p>
          <a:p>
            <a:endParaRPr lang="en-US" dirty="0" smtClean="0"/>
          </a:p>
          <a:p>
            <a:r>
              <a:rPr lang="en-US" dirty="0" smtClean="0"/>
              <a:t>Samples material studies</a:t>
            </a:r>
          </a:p>
          <a:p>
            <a:endParaRPr lang="en-US" dirty="0" smtClean="0"/>
          </a:p>
          <a:p>
            <a:r>
              <a:rPr lang="en-US" dirty="0" smtClean="0"/>
              <a:t>“Optimized” treatment process for SRF cavity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/>
          <a:lstStyle/>
          <a:p>
            <a:r>
              <a:rPr lang="en-US" dirty="0" smtClean="0"/>
              <a:t>Superconducting properties of Ingot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733800"/>
            <a:ext cx="4724400" cy="2438400"/>
          </a:xfrm>
        </p:spPr>
        <p:txBody>
          <a:bodyPr/>
          <a:lstStyle/>
          <a:p>
            <a:r>
              <a:rPr lang="en-US" sz="2000" dirty="0" smtClean="0">
                <a:sym typeface="Symbol"/>
              </a:rPr>
              <a:t>RRR changes by a factor &gt; 2 but</a:t>
            </a:r>
          </a:p>
          <a:p>
            <a:pPr lvl="1"/>
            <a:r>
              <a:rPr lang="en-US" sz="2000" dirty="0" smtClean="0">
                <a:sym typeface="Symbol"/>
              </a:rPr>
              <a:t>bulk H</a:t>
            </a:r>
            <a:r>
              <a:rPr lang="en-US" sz="2000" baseline="-25000" dirty="0" smtClean="0">
                <a:sym typeface="Symbol"/>
              </a:rPr>
              <a:t>c1</a:t>
            </a:r>
            <a:r>
              <a:rPr lang="en-US" sz="2000" dirty="0" smtClean="0">
                <a:sym typeface="Symbol"/>
              </a:rPr>
              <a:t> &lt; 10% variation after BCP, surface H</a:t>
            </a:r>
            <a:r>
              <a:rPr lang="en-US" sz="2000" baseline="-25000" dirty="0" smtClean="0">
                <a:sym typeface="Symbol"/>
              </a:rPr>
              <a:t>c1</a:t>
            </a:r>
            <a:r>
              <a:rPr lang="en-US" sz="2000" dirty="0" smtClean="0">
                <a:sym typeface="Symbol"/>
              </a:rPr>
              <a:t> &lt; 20% variation</a:t>
            </a:r>
          </a:p>
          <a:p>
            <a:r>
              <a:rPr lang="en-US" sz="2000" dirty="0" smtClean="0">
                <a:sym typeface="Symbol"/>
              </a:rPr>
              <a:t>Surface H</a:t>
            </a:r>
            <a:r>
              <a:rPr lang="en-US" sz="2000" baseline="-25000" dirty="0" smtClean="0">
                <a:sym typeface="Symbol"/>
              </a:rPr>
              <a:t>c1</a:t>
            </a:r>
            <a:r>
              <a:rPr lang="en-US" sz="2000" dirty="0" smtClean="0">
                <a:sym typeface="Symbol"/>
              </a:rPr>
              <a:t> increases after baking up to  130 </a:t>
            </a:r>
            <a:r>
              <a:rPr lang="en-US" sz="2000" dirty="0" err="1" smtClean="0">
                <a:sym typeface="Symbol"/>
              </a:rPr>
              <a:t>mT</a:t>
            </a:r>
            <a:r>
              <a:rPr lang="en-US" sz="2000" dirty="0" smtClean="0">
                <a:sym typeface="Symbol"/>
              </a:rPr>
              <a:t>, independent of RRR</a:t>
            </a:r>
          </a:p>
          <a:p>
            <a:r>
              <a:rPr lang="en-US" sz="2000" dirty="0" smtClean="0">
                <a:sym typeface="Symbol"/>
              </a:rPr>
              <a:t>Changes in hysteresis between surface H</a:t>
            </a:r>
            <a:r>
              <a:rPr lang="en-US" sz="2000" baseline="-25000" dirty="0" smtClean="0">
                <a:sym typeface="Symbol"/>
              </a:rPr>
              <a:t>c1</a:t>
            </a:r>
            <a:r>
              <a:rPr lang="en-US" sz="2000" dirty="0" smtClean="0">
                <a:sym typeface="Symbol"/>
              </a:rPr>
              <a:t> and H</a:t>
            </a:r>
            <a:r>
              <a:rPr lang="en-US" sz="2000" baseline="-25000" dirty="0" smtClean="0">
                <a:sym typeface="Symbol"/>
              </a:rPr>
              <a:t>c2</a:t>
            </a:r>
            <a:r>
              <a:rPr lang="en-US" sz="2000" dirty="0" smtClean="0">
                <a:sym typeface="Symbol"/>
              </a:rPr>
              <a:t> and skin depth after baking</a:t>
            </a:r>
            <a:endParaRPr lang="en-US" dirty="0" smtClean="0">
              <a:sym typeface="Symbo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28675"/>
            <a:ext cx="3200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648200" y="762000"/>
            <a:ext cx="4334727" cy="2963862"/>
            <a:chOff x="4038600" y="838200"/>
            <a:chExt cx="4334727" cy="2963862"/>
          </a:xfrm>
        </p:grpSpPr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838200"/>
              <a:ext cx="4334727" cy="296386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876800" y="160020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Sample C, T=2K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" y="3352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Thermal conductivity after 180 </a:t>
            </a:r>
            <a:r>
              <a:rPr lang="en-US" sz="1400" i="1" dirty="0" smtClean="0">
                <a:latin typeface="Symbol" pitchFamily="18" charset="2"/>
                <a:cs typeface="Symath" pitchFamily="2" charset="0"/>
              </a:rPr>
              <a:t>m</a:t>
            </a:r>
            <a:r>
              <a:rPr lang="en-US" sz="1400" i="1" dirty="0" smtClean="0"/>
              <a:t>m BCP 1:1:1</a:t>
            </a:r>
            <a:endParaRPr lang="en-US" sz="1400" i="1" dirty="0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429000"/>
            <a:ext cx="3900559" cy="2667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9600" y="58674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</a:t>
            </a:r>
            <a:r>
              <a:rPr lang="en-US" sz="1400" i="1" baseline="-25000" dirty="0" smtClean="0"/>
              <a:t>c1</a:t>
            </a:r>
            <a:r>
              <a:rPr lang="en-US" sz="1400" i="1" dirty="0" smtClean="0"/>
              <a:t>(2 K) after 180 </a:t>
            </a:r>
            <a:r>
              <a:rPr lang="en-US" sz="1400" i="1" dirty="0" smtClean="0">
                <a:latin typeface="Symbol" pitchFamily="18" charset="2"/>
                <a:cs typeface="Symath" pitchFamily="2" charset="0"/>
              </a:rPr>
              <a:t>m</a:t>
            </a:r>
            <a:r>
              <a:rPr lang="en-US" sz="1400" i="1" dirty="0" smtClean="0"/>
              <a:t>m BCP 1:1:1 and after baking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722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J. </a:t>
            </a:r>
            <a:r>
              <a:rPr lang="en-US" sz="1600" dirty="0" err="1" smtClean="0">
                <a:solidFill>
                  <a:srgbClr val="99FF33"/>
                </a:solidFill>
              </a:rPr>
              <a:t>Mondal</a:t>
            </a:r>
            <a:r>
              <a:rPr lang="en-US" sz="1600" dirty="0" smtClean="0">
                <a:solidFill>
                  <a:srgbClr val="99FF33"/>
                </a:solidFill>
              </a:rPr>
              <a:t> et al., Proc. 14</a:t>
            </a:r>
            <a:r>
              <a:rPr lang="en-US" sz="1600" baseline="30000" dirty="0" smtClean="0">
                <a:solidFill>
                  <a:srgbClr val="99FF33"/>
                </a:solidFill>
              </a:rPr>
              <a:t>th</a:t>
            </a:r>
            <a:r>
              <a:rPr lang="en-US" sz="1600" dirty="0" smtClean="0">
                <a:solidFill>
                  <a:srgbClr val="99FF33"/>
                </a:solidFill>
              </a:rPr>
              <a:t> SRF Conference, Sep. 20-25, 2009, Berlin, Germany, p. 455 and </a:t>
            </a:r>
            <a:r>
              <a:rPr lang="en-US" sz="1600" i="1" dirty="0" smtClean="0">
                <a:solidFill>
                  <a:srgbClr val="99FF33"/>
                </a:solidFill>
              </a:rPr>
              <a:t>to be published</a:t>
            </a:r>
            <a:endParaRPr lang="en-US" sz="1600" i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Superconducting properties of Ingot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990600"/>
          </a:xfrm>
        </p:spPr>
        <p:txBody>
          <a:bodyPr/>
          <a:lstStyle/>
          <a:p>
            <a:r>
              <a:rPr lang="en-US" dirty="0" smtClean="0"/>
              <a:t>We’d like to measure the behavior of the samples at high RF fields (</a:t>
            </a:r>
            <a:r>
              <a:rPr lang="en-US" dirty="0" smtClean="0">
                <a:sym typeface="Symbol"/>
              </a:rPr>
              <a:t> 100 </a:t>
            </a:r>
            <a:r>
              <a:rPr lang="en-US" dirty="0" err="1" smtClean="0">
                <a:sym typeface="Symbol"/>
              </a:rPr>
              <a:t>mT</a:t>
            </a:r>
            <a:r>
              <a:rPr lang="en-US" dirty="0" smtClean="0">
                <a:sym typeface="Symbol"/>
              </a:rPr>
              <a:t>) by inserting it in a “pill-box” cavity</a:t>
            </a:r>
            <a:endParaRPr lang="en-US" dirty="0"/>
          </a:p>
        </p:txBody>
      </p:sp>
      <p:pic>
        <p:nvPicPr>
          <p:cNvPr id="4" name="Picture 3" descr="TE_Coaxial_Cavit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3121152" cy="2340864"/>
          </a:xfrm>
          <a:prstGeom prst="rect">
            <a:avLst/>
          </a:prstGeom>
        </p:spPr>
      </p:pic>
      <p:pic>
        <p:nvPicPr>
          <p:cNvPr id="5" name="Picture 4" descr="Nb rod2.JPG"/>
          <p:cNvPicPr>
            <a:picLocks noChangeAspect="1"/>
          </p:cNvPicPr>
          <p:nvPr/>
        </p:nvPicPr>
        <p:blipFill>
          <a:blip r:embed="rId4" cstate="print">
            <a:lum/>
          </a:blip>
          <a:srcRect l="20000" t="30000" r="20000" b="20000"/>
          <a:stretch>
            <a:fillRect/>
          </a:stretch>
        </p:blipFill>
        <p:spPr>
          <a:xfrm rot="16200000">
            <a:off x="3467100" y="2552700"/>
            <a:ext cx="18288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82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Sample port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00200" y="2133600"/>
            <a:ext cx="533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53000" y="2286000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Excite TE</a:t>
            </a:r>
            <a:r>
              <a:rPr lang="en-US" sz="2000" baseline="-25000" dirty="0" smtClean="0"/>
              <a:t>011</a:t>
            </a:r>
            <a:r>
              <a:rPr lang="en-US" sz="2000" dirty="0" smtClean="0"/>
              <a:t> mode at 3.5 GHz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Issues with </a:t>
            </a:r>
            <a:r>
              <a:rPr lang="en-US" sz="2000" dirty="0" err="1" smtClean="0"/>
              <a:t>multipacting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Issues with heat flux through cooling channel</a:t>
            </a:r>
            <a:endParaRPr lang="en-US" sz="2000" dirty="0"/>
          </a:p>
        </p:txBody>
      </p:sp>
      <p:pic>
        <p:nvPicPr>
          <p:cNvPr id="12" name="Picture 11" descr="MC90043471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1" y="2667000"/>
            <a:ext cx="319744" cy="335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3352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  <a:latin typeface="Lucida Calligraphy" pitchFamily="66" charset="0"/>
              </a:rPr>
              <a:t>Larger </a:t>
            </a:r>
            <a:r>
              <a:rPr lang="en-US" sz="1600" dirty="0" smtClean="0">
                <a:solidFill>
                  <a:srgbClr val="92D050"/>
                </a:solidFill>
                <a:latin typeface="Lucida Calligraphy" pitchFamily="66" charset="0"/>
                <a:sym typeface="Symbol"/>
              </a:rPr>
              <a:t> samples have been made, to be tested</a:t>
            </a:r>
            <a:endParaRPr lang="en-US" sz="1600" dirty="0">
              <a:solidFill>
                <a:srgbClr val="92D050"/>
              </a:solidFill>
              <a:latin typeface="Lucida Calligraphy" pitchFamily="66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" y="4876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single-cell cavities made from the new Ingot A and B had cluster</a:t>
            </a:r>
            <a:r>
              <a:rPr lang="en-US" kern="0" dirty="0" smtClean="0">
                <a:latin typeface="+mn-lt"/>
              </a:rPr>
              <a:t>s of pits on the surface and strong RF losses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Study of </a:t>
            </a:r>
            <a:r>
              <a:rPr lang="en-US" dirty="0" err="1" smtClean="0"/>
              <a:t>Fluxoids</a:t>
            </a:r>
            <a:r>
              <a:rPr lang="en-US" dirty="0" smtClean="0"/>
              <a:t> at Grain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1295400"/>
          </a:xfrm>
        </p:spPr>
        <p:txBody>
          <a:bodyPr/>
          <a:lstStyle/>
          <a:p>
            <a:r>
              <a:rPr lang="en-US" dirty="0" smtClean="0"/>
              <a:t>Magneto-optical imaging: flux penetration at grain boundaries (GB) is highly sensitive to the orientation of the GB plane </a:t>
            </a:r>
            <a:r>
              <a:rPr lang="en-US" dirty="0" err="1" smtClean="0"/>
              <a:t>wrt</a:t>
            </a:r>
            <a:r>
              <a:rPr lang="en-US" dirty="0" smtClean="0"/>
              <a:t> the applied magnetic field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50292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 transport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studies to measure the dynamic of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fluxoids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grain boundaries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352800"/>
            <a:ext cx="34290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See talk by A.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Polyanskii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tomorrow at 2:30 pm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029200"/>
            <a:ext cx="32004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See talk by Z. H. Sung tomorrow at 9:30 am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6866" name="Picture 2" descr="FSU-fromvector-200w-r+r-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3" y="1036638"/>
            <a:ext cx="715962" cy="715962"/>
          </a:xfrm>
          <a:prstGeom prst="rect">
            <a:avLst/>
          </a:prstGeom>
          <a:noFill/>
        </p:spPr>
      </p:pic>
      <p:pic>
        <p:nvPicPr>
          <p:cNvPr id="36867" name="Picture 3" descr="2006-NHMFL-LOGO-200w-super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575" y="1493838"/>
            <a:ext cx="715963" cy="715962"/>
          </a:xfrm>
          <a:prstGeom prst="rect">
            <a:avLst/>
          </a:prstGeom>
          <a:noFill/>
        </p:spPr>
      </p:pic>
      <p:pic>
        <p:nvPicPr>
          <p:cNvPr id="36868" name="Picture 4" descr="ASC@NHMFL@FSU-Gold-200w-3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838200"/>
            <a:ext cx="715963" cy="715963"/>
          </a:xfrm>
          <a:prstGeom prst="rect">
            <a:avLst/>
          </a:prstGeom>
          <a:noFill/>
        </p:spPr>
      </p:pic>
      <p:pic>
        <p:nvPicPr>
          <p:cNvPr id="36869" name="Picture 5" descr="3inchhigh-FNAL-250w-out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2286000"/>
            <a:ext cx="928683" cy="898525"/>
          </a:xfrm>
          <a:prstGeom prst="rect">
            <a:avLst/>
          </a:prstGeom>
          <a:noFill/>
        </p:spPr>
      </p:pic>
      <p:pic>
        <p:nvPicPr>
          <p:cNvPr id="36870" name="Picture 6" descr="TuP54_SRF05-Fig5-50%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362200"/>
            <a:ext cx="3619500" cy="1106488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581400"/>
            <a:ext cx="2164831" cy="149066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3733800"/>
            <a:ext cx="16849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962400" y="4038600"/>
            <a:ext cx="914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135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GB#2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3581400" y="4267200"/>
            <a:ext cx="3810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dist="17961" dir="135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P. J. Lee et al., Proc. of the International Niobium Workshop, Oct. 30-Nov. 1</a:t>
            </a:r>
            <a:r>
              <a:rPr lang="en-US" sz="1600" baseline="30000" dirty="0" smtClean="0">
                <a:solidFill>
                  <a:srgbClr val="99FF33"/>
                </a:solidFill>
              </a:rPr>
              <a:t>st</a:t>
            </a:r>
            <a:r>
              <a:rPr lang="en-US" sz="1600" dirty="0" smtClean="0">
                <a:solidFill>
                  <a:srgbClr val="99FF33"/>
                </a:solidFill>
              </a:rPr>
              <a:t>, </a:t>
            </a:r>
            <a:r>
              <a:rPr lang="en-US" sz="1600" dirty="0" err="1" smtClean="0">
                <a:solidFill>
                  <a:srgbClr val="99FF33"/>
                </a:solidFill>
              </a:rPr>
              <a:t>Araxá</a:t>
            </a:r>
            <a:r>
              <a:rPr lang="en-US" sz="1600" dirty="0" smtClean="0">
                <a:solidFill>
                  <a:srgbClr val="99FF33"/>
                </a:solidFill>
              </a:rPr>
              <a:t>, </a:t>
            </a:r>
            <a:r>
              <a:rPr lang="en-US" sz="1600" dirty="0" err="1" smtClean="0">
                <a:solidFill>
                  <a:srgbClr val="99FF33"/>
                </a:solidFill>
              </a:rPr>
              <a:t>Brasil</a:t>
            </a:r>
            <a:r>
              <a:rPr lang="en-US" sz="1600" dirty="0" smtClean="0">
                <a:solidFill>
                  <a:srgbClr val="99FF33"/>
                </a:solidFill>
              </a:rPr>
              <a:t>, 2006, p. 113</a:t>
            </a:r>
          </a:p>
          <a:p>
            <a:r>
              <a:rPr lang="en-US" sz="1600" dirty="0" smtClean="0">
                <a:solidFill>
                  <a:srgbClr val="99FF33"/>
                </a:solidFill>
              </a:rPr>
              <a:t>Z. H. Sung et al., Appl. </a:t>
            </a:r>
            <a:r>
              <a:rPr lang="en-US" sz="1600" dirty="0" err="1" smtClean="0">
                <a:solidFill>
                  <a:srgbClr val="99FF33"/>
                </a:solidFill>
              </a:rPr>
              <a:t>Supercond</a:t>
            </a:r>
            <a:r>
              <a:rPr lang="en-US" sz="1600" dirty="0" smtClean="0">
                <a:solidFill>
                  <a:srgbClr val="99FF33"/>
                </a:solidFill>
              </a:rPr>
              <a:t>. Conf., Aug. 1-6, 2010, Washington DC, to be published</a:t>
            </a:r>
          </a:p>
          <a:p>
            <a:r>
              <a:rPr lang="en-US" sz="1600" dirty="0" smtClean="0">
                <a:solidFill>
                  <a:srgbClr val="99FF33"/>
                </a:solidFill>
              </a:rPr>
              <a:t> </a:t>
            </a:r>
            <a:endParaRPr lang="en-US" sz="1600" i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</p:spPr>
        <p:txBody>
          <a:bodyPr/>
          <a:lstStyle/>
          <a:p>
            <a:r>
              <a:rPr lang="en-US" dirty="0" smtClean="0"/>
              <a:t>Metallurgical and Heat Transfer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77200" cy="3733800"/>
          </a:xfrm>
        </p:spPr>
        <p:txBody>
          <a:bodyPr/>
          <a:lstStyle/>
          <a:p>
            <a:r>
              <a:rPr lang="en-US" dirty="0" smtClean="0"/>
              <a:t>Metallurgical studies of large-grain/single-crystal </a:t>
            </a:r>
            <a:r>
              <a:rPr lang="en-US" dirty="0" err="1" smtClean="0"/>
              <a:t>Nb</a:t>
            </a:r>
            <a:r>
              <a:rPr lang="en-US" dirty="0" smtClean="0"/>
              <a:t> samples:</a:t>
            </a:r>
          </a:p>
          <a:p>
            <a:pPr lvl="1"/>
            <a:r>
              <a:rPr lang="en-US" sz="2000" dirty="0" smtClean="0"/>
              <a:t>Dependence of mechanical properties on crystal orientation</a:t>
            </a:r>
          </a:p>
          <a:p>
            <a:pPr lvl="1"/>
            <a:r>
              <a:rPr lang="en-US" sz="2000" dirty="0" smtClean="0"/>
              <a:t>Studies on recovery and </a:t>
            </a:r>
            <a:r>
              <a:rPr lang="en-US" sz="2000" dirty="0" err="1" smtClean="0"/>
              <a:t>recrystallization</a:t>
            </a:r>
            <a:r>
              <a:rPr lang="en-US" sz="2000" dirty="0" smtClean="0"/>
              <a:t> after heat treatments</a:t>
            </a:r>
          </a:p>
          <a:p>
            <a:pPr lvl="1"/>
            <a:r>
              <a:rPr lang="en-US" sz="2000" dirty="0" smtClean="0"/>
              <a:t>Crystallographic studies of EBW samples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dirty="0" smtClean="0"/>
              <a:t>Thermal conductivity studies of large-grain/single-crystal </a:t>
            </a:r>
            <a:r>
              <a:rPr lang="en-US" dirty="0" err="1" smtClean="0"/>
              <a:t>Nb</a:t>
            </a:r>
            <a:r>
              <a:rPr lang="en-US" dirty="0" smtClean="0"/>
              <a:t> samples and its dependence on the metallurgical state</a:t>
            </a:r>
            <a:endParaRPr lang="en-US" dirty="0"/>
          </a:p>
        </p:txBody>
      </p:sp>
      <p:pic>
        <p:nvPicPr>
          <p:cNvPr id="37890" name="Picture 2" descr="nscl_logo_pbg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0600"/>
            <a:ext cx="427038" cy="533400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14400"/>
            <a:ext cx="2889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90800" y="3657600"/>
            <a:ext cx="48768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See talk by T.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Bieler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today at 2:30 pm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0198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T. </a:t>
            </a:r>
            <a:r>
              <a:rPr lang="en-US" sz="1600" dirty="0" err="1" smtClean="0">
                <a:solidFill>
                  <a:srgbClr val="99FF33"/>
                </a:solidFill>
              </a:rPr>
              <a:t>Bieler</a:t>
            </a:r>
            <a:r>
              <a:rPr lang="en-US" sz="1600" dirty="0" smtClean="0">
                <a:solidFill>
                  <a:srgbClr val="99FF33"/>
                </a:solidFill>
              </a:rPr>
              <a:t> et al., Phys. Rev. ST </a:t>
            </a:r>
            <a:r>
              <a:rPr lang="en-US" sz="1600" dirty="0" err="1" smtClean="0">
                <a:solidFill>
                  <a:srgbClr val="99FF33"/>
                </a:solidFill>
              </a:rPr>
              <a:t>Accel</a:t>
            </a:r>
            <a:r>
              <a:rPr lang="en-US" sz="1600" dirty="0" smtClean="0">
                <a:solidFill>
                  <a:srgbClr val="99FF33"/>
                </a:solidFill>
              </a:rPr>
              <a:t>. Beams 13, 031002 (2010)</a:t>
            </a:r>
            <a:endParaRPr lang="en-US" sz="1600" dirty="0">
              <a:solidFill>
                <a:srgbClr val="99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257800"/>
            <a:ext cx="6629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See talk by S.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Chandrasekaran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tomorrow at 9:00 am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914400"/>
          </a:xfrm>
        </p:spPr>
        <p:txBody>
          <a:bodyPr/>
          <a:lstStyle/>
          <a:p>
            <a:r>
              <a:rPr lang="en-US" dirty="0" smtClean="0"/>
              <a:t>Development of Optimized Process for SRF Cavities made of Large-Grain </a:t>
            </a:r>
            <a:r>
              <a:rPr lang="en-US" dirty="0" err="1" smtClean="0"/>
              <a:t>Nb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810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road to a cost-effective production of SRF cavities with high-Q up to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acc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 25 MV/m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“Optimized”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772400" cy="5334000"/>
          </a:xfrm>
        </p:spPr>
        <p:txBody>
          <a:bodyPr/>
          <a:lstStyle/>
          <a:p>
            <a:r>
              <a:rPr lang="en-US" dirty="0" smtClean="0"/>
              <a:t>Cavity fabrication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 80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material removal by CBP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 20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material removal by BCP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Heat treatment at 800 °C/3 h + 120 °C/12 h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Surface </a:t>
            </a:r>
            <a:r>
              <a:rPr lang="en-US" dirty="0" err="1" smtClean="0">
                <a:sym typeface="Symbol"/>
              </a:rPr>
              <a:t>passivation</a:t>
            </a:r>
            <a:r>
              <a:rPr lang="en-US" dirty="0" smtClean="0">
                <a:sym typeface="Symbol"/>
              </a:rPr>
              <a:t> with thin nitride layer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High-Pressure Rinse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209800"/>
            <a:ext cx="5181600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Uniformely</a:t>
            </a:r>
            <a:r>
              <a:rPr lang="en-US" sz="1800" dirty="0" smtClean="0"/>
              <a:t> smooth surface. Fully developed at KEK</a:t>
            </a:r>
            <a:endParaRPr lang="en-US" sz="1800" dirty="0"/>
          </a:p>
        </p:txBody>
      </p:sp>
      <p:pic>
        <p:nvPicPr>
          <p:cNvPr id="6" name="Picture 5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319744" cy="335153"/>
          </a:xfrm>
          <a:prstGeom prst="rect">
            <a:avLst/>
          </a:prstGeom>
        </p:spPr>
      </p:pic>
      <p:pic>
        <p:nvPicPr>
          <p:cNvPr id="7" name="Picture 6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319744" cy="335153"/>
          </a:xfrm>
          <a:prstGeom prst="rect">
            <a:avLst/>
          </a:prstGeom>
        </p:spPr>
      </p:pic>
      <p:pic>
        <p:nvPicPr>
          <p:cNvPr id="3379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38200"/>
            <a:ext cx="533400" cy="548805"/>
          </a:xfrm>
          <a:prstGeom prst="rect">
            <a:avLst/>
          </a:prstGeom>
          <a:noFill/>
        </p:spPr>
      </p:pic>
      <p:pic>
        <p:nvPicPr>
          <p:cNvPr id="9" name="Picture 8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667000"/>
            <a:ext cx="319744" cy="335153"/>
          </a:xfrm>
          <a:prstGeom prst="rect">
            <a:avLst/>
          </a:prstGeom>
        </p:spPr>
      </p:pic>
      <p:pic>
        <p:nvPicPr>
          <p:cNvPr id="10" name="Picture 9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856" y="3581400"/>
            <a:ext cx="319744" cy="335153"/>
          </a:xfrm>
          <a:prstGeom prst="rect">
            <a:avLst/>
          </a:prstGeom>
        </p:spPr>
      </p:pic>
      <p:pic>
        <p:nvPicPr>
          <p:cNvPr id="11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533400" cy="548805"/>
          </a:xfrm>
          <a:prstGeom prst="rect">
            <a:avLst/>
          </a:prstGeom>
          <a:noFill/>
        </p:spPr>
      </p:pic>
      <p:pic>
        <p:nvPicPr>
          <p:cNvPr id="12" name="Picture 11" descr="MC90043471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856" y="5334000"/>
            <a:ext cx="319744" cy="335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3962400"/>
            <a:ext cx="7772400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Remove hydrogen and stress relief. </a:t>
            </a:r>
            <a:r>
              <a:rPr lang="en-US" sz="1600" dirty="0" smtClean="0"/>
              <a:t>25%-80% improvement of Q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(2 K, 100 </a:t>
            </a:r>
            <a:r>
              <a:rPr lang="en-US" sz="1600" dirty="0" err="1" smtClean="0"/>
              <a:t>mT</a:t>
            </a:r>
            <a:r>
              <a:rPr lang="en-US" sz="1600" dirty="0" smtClean="0"/>
              <a:t>) at </a:t>
            </a:r>
            <a:r>
              <a:rPr lang="en-US" sz="1600" dirty="0" err="1" smtClean="0"/>
              <a:t>JLab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4876800"/>
            <a:ext cx="4419600" cy="36933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Reduce hydrogen re-absorption and oxidation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5715000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FF33"/>
                </a:solidFill>
              </a:rPr>
              <a:t>T. Higuchi et al., Proc. of the 10th SRF Workshop, Tsukuba, 2001, p. 431. </a:t>
            </a:r>
          </a:p>
          <a:p>
            <a:r>
              <a:rPr lang="en-US" sz="1400" dirty="0" smtClean="0">
                <a:solidFill>
                  <a:srgbClr val="99FF33"/>
                </a:solidFill>
              </a:rPr>
              <a:t>G. </a:t>
            </a:r>
            <a:r>
              <a:rPr lang="en-US" sz="1400" dirty="0" err="1" smtClean="0">
                <a:solidFill>
                  <a:srgbClr val="99FF33"/>
                </a:solidFill>
              </a:rPr>
              <a:t>Ciovati</a:t>
            </a:r>
            <a:r>
              <a:rPr lang="en-US" sz="1400" dirty="0" smtClean="0">
                <a:solidFill>
                  <a:srgbClr val="99FF33"/>
                </a:solidFill>
              </a:rPr>
              <a:t> et al., Phys. Rev. ST </a:t>
            </a:r>
            <a:r>
              <a:rPr lang="en-US" sz="1400" dirty="0" err="1" smtClean="0">
                <a:solidFill>
                  <a:srgbClr val="99FF33"/>
                </a:solidFill>
              </a:rPr>
              <a:t>Accel</a:t>
            </a:r>
            <a:r>
              <a:rPr lang="en-US" sz="1400" dirty="0" smtClean="0">
                <a:solidFill>
                  <a:srgbClr val="99FF33"/>
                </a:solidFill>
              </a:rPr>
              <a:t>. Beams 13, 022002 (2010)</a:t>
            </a:r>
          </a:p>
          <a:p>
            <a:r>
              <a:rPr lang="en-US" sz="1400" dirty="0" smtClean="0">
                <a:solidFill>
                  <a:srgbClr val="99FF33"/>
                </a:solidFill>
              </a:rPr>
              <a:t>G. </a:t>
            </a:r>
            <a:r>
              <a:rPr lang="en-US" sz="1400" dirty="0" err="1" smtClean="0">
                <a:solidFill>
                  <a:srgbClr val="99FF33"/>
                </a:solidFill>
              </a:rPr>
              <a:t>Myneni</a:t>
            </a:r>
            <a:r>
              <a:rPr lang="en-US" sz="1400" dirty="0" smtClean="0">
                <a:solidFill>
                  <a:srgbClr val="99FF33"/>
                </a:solidFill>
              </a:rPr>
              <a:t>, B. </a:t>
            </a:r>
            <a:r>
              <a:rPr lang="en-US" sz="1400" dirty="0" err="1" smtClean="0">
                <a:solidFill>
                  <a:srgbClr val="99FF33"/>
                </a:solidFill>
              </a:rPr>
              <a:t>Hjorvasson</a:t>
            </a:r>
            <a:r>
              <a:rPr lang="en-US" sz="1400" dirty="0" smtClean="0">
                <a:solidFill>
                  <a:srgbClr val="99FF33"/>
                </a:solidFill>
              </a:rPr>
              <a:t>, G. </a:t>
            </a:r>
            <a:r>
              <a:rPr lang="en-US" sz="1400" dirty="0" err="1" smtClean="0">
                <a:solidFill>
                  <a:srgbClr val="99FF33"/>
                </a:solidFill>
              </a:rPr>
              <a:t>Ciovati</a:t>
            </a:r>
            <a:r>
              <a:rPr lang="en-US" sz="1400" dirty="0" smtClean="0">
                <a:solidFill>
                  <a:srgbClr val="99FF33"/>
                </a:solidFill>
              </a:rPr>
              <a:t>, US Patent 7,151,347 B1, Dec. 19,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 smtClean="0"/>
              <a:t>Heat Treatment Temperature Study on Single-Cell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3581400"/>
            <a:ext cx="4267200" cy="2133600"/>
          </a:xfrm>
        </p:spPr>
        <p:txBody>
          <a:bodyPr/>
          <a:lstStyle/>
          <a:p>
            <a:r>
              <a:rPr lang="en-US" dirty="0" smtClean="0"/>
              <a:t>Largest improvement of Q</a:t>
            </a:r>
            <a:r>
              <a:rPr lang="en-US" baseline="-25000" dirty="0" smtClean="0"/>
              <a:t>0</a:t>
            </a:r>
            <a:r>
              <a:rPr lang="en-US" dirty="0" smtClean="0"/>
              <a:t> after 800 °C heat treatment</a:t>
            </a:r>
          </a:p>
          <a:p>
            <a:r>
              <a:rPr lang="en-US" dirty="0" smtClean="0"/>
              <a:t>Reduction of quench field above 800 °C (furnace contamination?)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t="13385" r="10707"/>
          <a:stretch>
            <a:fillRect/>
          </a:stretch>
        </p:blipFill>
        <p:spPr bwMode="auto">
          <a:xfrm>
            <a:off x="228600" y="914400"/>
            <a:ext cx="37338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 t="15246" r="18704"/>
          <a:stretch>
            <a:fillRect/>
          </a:stretch>
        </p:blipFill>
        <p:spPr bwMode="auto">
          <a:xfrm>
            <a:off x="4114800" y="990600"/>
            <a:ext cx="343599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0" y="1219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“Ningxia” LG </a:t>
            </a:r>
            <a:r>
              <a:rPr lang="en-US" sz="1800" dirty="0" err="1" smtClean="0"/>
              <a:t>Nb</a:t>
            </a:r>
            <a:r>
              <a:rPr lang="en-US" sz="1800" dirty="0" smtClean="0"/>
              <a:t>, 1470 MHz</a:t>
            </a:r>
            <a:endParaRPr lang="en-US" sz="1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 t="13298"/>
          <a:stretch>
            <a:fillRect/>
          </a:stretch>
        </p:blipFill>
        <p:spPr bwMode="auto">
          <a:xfrm>
            <a:off x="228600" y="3505200"/>
            <a:ext cx="46482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dirty="0" smtClean="0"/>
              <a:t>Analysis of Samples Treated with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1295400"/>
          </a:xfrm>
        </p:spPr>
        <p:txBody>
          <a:bodyPr/>
          <a:lstStyle/>
          <a:p>
            <a:r>
              <a:rPr lang="en-US" dirty="0" smtClean="0"/>
              <a:t>SIMS analysis of heat-treated samples:</a:t>
            </a:r>
          </a:p>
          <a:p>
            <a:pPr lvl="1"/>
            <a:r>
              <a:rPr lang="en-US" dirty="0" smtClean="0"/>
              <a:t>Comparison with fine-grain samples</a:t>
            </a:r>
          </a:p>
          <a:p>
            <a:pPr lvl="1"/>
            <a:r>
              <a:rPr lang="en-US" dirty="0" smtClean="0"/>
              <a:t>Comparison with reference sample (no heat </a:t>
            </a:r>
            <a:r>
              <a:rPr lang="en-US" dirty="0" err="1" smtClean="0"/>
              <a:t>treament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5842" name="Picture 2" descr="Block_small NCSU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865188"/>
            <a:ext cx="533400" cy="639762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066800"/>
            <a:ext cx="1752600" cy="274638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447800"/>
            <a:ext cx="2286000" cy="304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257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Quantitative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depth profiling of H in samples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5710535"/>
            <a:ext cx="6324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See talk by P.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Maheswari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tomorrow at 10:30 am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8" descr="Fig20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286000"/>
            <a:ext cx="3429000" cy="3064500"/>
          </a:xfrm>
          <a:prstGeom prst="rect">
            <a:avLst/>
          </a:prstGeom>
        </p:spPr>
      </p:pic>
      <p:pic>
        <p:nvPicPr>
          <p:cNvPr id="10" name="Picture 9" descr="Fig24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0063" y="2302500"/>
            <a:ext cx="3410537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438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800C/3h, 120C/12h</a:t>
            </a:r>
            <a:endParaRPr lang="en-US" sz="16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514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BCP, no HT</a:t>
            </a:r>
            <a:endParaRPr lang="en-US" sz="16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924800" cy="5334000"/>
          </a:xfrm>
        </p:spPr>
        <p:txBody>
          <a:bodyPr/>
          <a:lstStyle/>
          <a:p>
            <a:r>
              <a:rPr lang="en-US" dirty="0" smtClean="0"/>
              <a:t>Since it’s “invention” (or “re-discover”) in 2005, SRF single-cell cavities made of large-grain, ingot </a:t>
            </a:r>
            <a:r>
              <a:rPr lang="en-US" dirty="0" err="1" smtClean="0"/>
              <a:t>Nb</a:t>
            </a:r>
            <a:r>
              <a:rPr lang="en-US" dirty="0" smtClean="0"/>
              <a:t> built in the USA have demonstrated the achievement of B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 140 </a:t>
            </a:r>
            <a:r>
              <a:rPr lang="en-US" dirty="0" err="1" smtClean="0">
                <a:sym typeface="Symbol"/>
              </a:rPr>
              <a:t>mT</a:t>
            </a:r>
            <a:r>
              <a:rPr lang="en-US" dirty="0" smtClean="0">
                <a:sym typeface="Symbol"/>
              </a:rPr>
              <a:t> (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-25000" dirty="0" err="1" smtClean="0">
                <a:sym typeface="Symbol"/>
              </a:rPr>
              <a:t>acc</a:t>
            </a:r>
            <a:r>
              <a:rPr lang="en-US" dirty="0" smtClean="0">
                <a:sym typeface="Symbol"/>
              </a:rPr>
              <a:t>  32 MV/m) reproducibly, using BCP treatment.</a:t>
            </a:r>
          </a:p>
          <a:p>
            <a:r>
              <a:rPr lang="en-US" dirty="0" smtClean="0">
                <a:sym typeface="Symbol"/>
              </a:rPr>
              <a:t> 40% lower </a:t>
            </a:r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res</a:t>
            </a:r>
            <a:r>
              <a:rPr lang="en-US" dirty="0" smtClean="0">
                <a:sym typeface="Symbol"/>
              </a:rPr>
              <a:t> (higher Q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 than fine-grain </a:t>
            </a:r>
            <a:r>
              <a:rPr lang="en-US" dirty="0" err="1" smtClean="0">
                <a:sym typeface="Symbol"/>
              </a:rPr>
              <a:t>Nb</a:t>
            </a:r>
            <a:r>
              <a:rPr lang="en-US" dirty="0" smtClean="0">
                <a:sym typeface="Symbol"/>
              </a:rPr>
              <a:t> has also been achieved reproducibly.</a:t>
            </a:r>
          </a:p>
          <a:p>
            <a:r>
              <a:rPr lang="en-US" dirty="0" smtClean="0">
                <a:sym typeface="Symbol"/>
              </a:rPr>
              <a:t>Need more data on RF performance of SRF cavities made of ingots with RRR &lt; 200 for further cost reduction.</a:t>
            </a:r>
          </a:p>
          <a:p>
            <a:r>
              <a:rPr lang="en-US" dirty="0" smtClean="0">
                <a:sym typeface="Symbol"/>
              </a:rPr>
              <a:t>Problems with EBW of large-grain multi-cell cavities at </a:t>
            </a:r>
            <a:r>
              <a:rPr lang="en-US" dirty="0" err="1" smtClean="0">
                <a:sym typeface="Symbol"/>
              </a:rPr>
              <a:t>JLab</a:t>
            </a:r>
            <a:r>
              <a:rPr lang="en-US" dirty="0" smtClean="0">
                <a:sym typeface="Symbol"/>
              </a:rPr>
              <a:t> need to be understood and solved.</a:t>
            </a:r>
          </a:p>
          <a:p>
            <a:r>
              <a:rPr lang="en-US" dirty="0" smtClean="0">
                <a:sym typeface="Symbol"/>
              </a:rPr>
              <a:t>Strong RF losses in cavities built from some ingots have been observed and associated to pitting and regions with high concentrations of magnetic impurities.</a:t>
            </a: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Metallurgical and superconductivity studies on large-grain </a:t>
            </a:r>
            <a:r>
              <a:rPr lang="en-US" dirty="0" err="1" smtClean="0"/>
              <a:t>Nb</a:t>
            </a:r>
            <a:r>
              <a:rPr lang="en-US" dirty="0" smtClean="0"/>
              <a:t> samples gave better understanding on formability issues, lattice defects and how they relate to properties such as flux penetration, heat conduction, surface critical fields.</a:t>
            </a:r>
          </a:p>
          <a:p>
            <a:r>
              <a:rPr lang="en-US" dirty="0" smtClean="0"/>
              <a:t>Alternative fabrication methods of cavity parts may apply to further reduce cost.</a:t>
            </a:r>
          </a:p>
          <a:p>
            <a:r>
              <a:rPr lang="en-US" dirty="0" smtClean="0"/>
              <a:t>A process for improved SRF cavity performance (pushing to higher Q) is being developed based on heat treatment and </a:t>
            </a:r>
            <a:r>
              <a:rPr lang="en-US" dirty="0" err="1" smtClean="0"/>
              <a:t>passivation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Single-Cell Cavities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269" r="4883"/>
          <a:stretch>
            <a:fillRect/>
          </a:stretch>
        </p:blipFill>
        <p:spPr bwMode="auto">
          <a:xfrm>
            <a:off x="762000" y="14478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838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Summary of large grain/single crystal  single cell tests as of 2006</a:t>
            </a:r>
          </a:p>
        </p:txBody>
      </p:sp>
      <p:pic>
        <p:nvPicPr>
          <p:cNvPr id="6" name="Picture 5" descr="Large grain sc-002S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4386" t="26901" r="5702" b="29240"/>
          <a:stretch>
            <a:fillRect/>
          </a:stretch>
        </p:blipFill>
        <p:spPr>
          <a:xfrm rot="4727758">
            <a:off x="4913533" y="2368373"/>
            <a:ext cx="2905306" cy="1062917"/>
          </a:xfrm>
          <a:prstGeom prst="rect">
            <a:avLst/>
          </a:prstGeom>
        </p:spPr>
      </p:pic>
      <p:pic>
        <p:nvPicPr>
          <p:cNvPr id="7" name="Picture 4" descr="LL_2"/>
          <p:cNvPicPr>
            <a:picLocks noChangeAspect="1" noChangeArrowheads="1"/>
          </p:cNvPicPr>
          <p:nvPr/>
        </p:nvPicPr>
        <p:blipFill>
          <a:blip r:embed="rId5" cstate="print"/>
          <a:srcRect l="19339" t="5800" r="11040" b="7190"/>
          <a:stretch>
            <a:fillRect/>
          </a:stretch>
        </p:blipFill>
        <p:spPr bwMode="auto">
          <a:xfrm rot="544139">
            <a:off x="7355455" y="1359067"/>
            <a:ext cx="930881" cy="1551468"/>
          </a:xfrm>
          <a:prstGeom prst="rect">
            <a:avLst/>
          </a:prstGeom>
          <a:noFill/>
        </p:spPr>
      </p:pic>
      <p:pic>
        <p:nvPicPr>
          <p:cNvPr id="8" name="Picture 5" descr="2"/>
          <p:cNvPicPr>
            <a:picLocks noChangeAspect="1" noChangeArrowheads="1"/>
          </p:cNvPicPr>
          <p:nvPr/>
        </p:nvPicPr>
        <p:blipFill>
          <a:blip r:embed="rId6" cstate="print"/>
          <a:srcRect l="18942" t="5681" r="16653" b="9113"/>
          <a:stretch>
            <a:fillRect/>
          </a:stretch>
        </p:blipFill>
        <p:spPr bwMode="auto">
          <a:xfrm rot="284569">
            <a:off x="7567277" y="3076731"/>
            <a:ext cx="749739" cy="13230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4419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dirty="0" smtClean="0"/>
              <a:t>18 Single-cells made from </a:t>
            </a:r>
            <a:r>
              <a:rPr lang="en-US" dirty="0" err="1" smtClean="0"/>
              <a:t>Nb</a:t>
            </a:r>
            <a:r>
              <a:rPr lang="en-US" dirty="0" smtClean="0"/>
              <a:t> sheets from CBMM, </a:t>
            </a:r>
            <a:r>
              <a:rPr lang="en-US" dirty="0" err="1" smtClean="0"/>
              <a:t>Wah</a:t>
            </a:r>
            <a:r>
              <a:rPr lang="en-US" dirty="0" smtClean="0"/>
              <a:t> Chang, </a:t>
            </a:r>
            <a:r>
              <a:rPr lang="en-US" dirty="0" err="1" smtClean="0"/>
              <a:t>Heraeus</a:t>
            </a:r>
            <a:r>
              <a:rPr lang="en-US" dirty="0" smtClean="0"/>
              <a:t> and Ningxia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RRR between </a:t>
            </a:r>
            <a:r>
              <a:rPr lang="en-US" dirty="0" smtClean="0">
                <a:sym typeface="Symbol"/>
              </a:rPr>
              <a:t> 280  500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Avg. peak surface magnetic field at quench (</a:t>
            </a:r>
            <a:r>
              <a:rPr lang="en-US" dirty="0" err="1" smtClean="0"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p,quench</a:t>
            </a:r>
            <a:r>
              <a:rPr lang="en-US" dirty="0" smtClean="0">
                <a:sym typeface="Symbol"/>
              </a:rPr>
              <a:t>): 140 ± 14 </a:t>
            </a:r>
            <a:r>
              <a:rPr lang="en-US" dirty="0" err="1" smtClean="0">
                <a:sym typeface="Symbol"/>
              </a:rPr>
              <a:t>mT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P. </a:t>
            </a:r>
            <a:r>
              <a:rPr lang="en-US" sz="1600" dirty="0" err="1" smtClean="0">
                <a:solidFill>
                  <a:srgbClr val="99FF33"/>
                </a:solidFill>
              </a:rPr>
              <a:t>Kneisel</a:t>
            </a:r>
            <a:r>
              <a:rPr lang="en-US" sz="1600" dirty="0" smtClean="0">
                <a:solidFill>
                  <a:srgbClr val="99FF33"/>
                </a:solidFill>
              </a:rPr>
              <a:t> et al., Proc. of the International Niobium Workshop, Oct. 30-Nov. 1</a:t>
            </a:r>
            <a:r>
              <a:rPr lang="en-US" sz="1600" baseline="30000" dirty="0" smtClean="0">
                <a:solidFill>
                  <a:srgbClr val="99FF33"/>
                </a:solidFill>
              </a:rPr>
              <a:t>st</a:t>
            </a:r>
            <a:r>
              <a:rPr lang="en-US" sz="1600" dirty="0" smtClean="0">
                <a:solidFill>
                  <a:srgbClr val="99FF33"/>
                </a:solidFill>
              </a:rPr>
              <a:t>, </a:t>
            </a:r>
            <a:r>
              <a:rPr lang="en-US" sz="1600" dirty="0" err="1" smtClean="0">
                <a:solidFill>
                  <a:srgbClr val="99FF33"/>
                </a:solidFill>
              </a:rPr>
              <a:t>Araxá</a:t>
            </a:r>
            <a:r>
              <a:rPr lang="en-US" sz="1600" dirty="0" smtClean="0">
                <a:solidFill>
                  <a:srgbClr val="99FF33"/>
                </a:solidFill>
              </a:rPr>
              <a:t>, </a:t>
            </a:r>
            <a:r>
              <a:rPr lang="en-US" sz="1600" dirty="0" err="1" smtClean="0">
                <a:solidFill>
                  <a:srgbClr val="99FF33"/>
                </a:solidFill>
              </a:rPr>
              <a:t>Brasil</a:t>
            </a:r>
            <a:r>
              <a:rPr lang="en-US" sz="1600" dirty="0" smtClean="0">
                <a:solidFill>
                  <a:srgbClr val="99FF33"/>
                </a:solidFill>
              </a:rPr>
              <a:t>, 2006, p. 84</a:t>
            </a:r>
            <a:endParaRPr lang="en-US" sz="1600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Kneisel</a:t>
            </a:r>
            <a:r>
              <a:rPr lang="en-US" dirty="0" smtClean="0"/>
              <a:t>, G. </a:t>
            </a:r>
            <a:r>
              <a:rPr lang="en-US" dirty="0" err="1" smtClean="0"/>
              <a:t>Myneni</a:t>
            </a:r>
            <a:r>
              <a:rPr lang="en-US" dirty="0" smtClean="0"/>
              <a:t>, X. Zhao (JLAB)</a:t>
            </a:r>
          </a:p>
          <a:p>
            <a:r>
              <a:rPr lang="en-US" dirty="0" smtClean="0"/>
              <a:t>F. Stevie, P. </a:t>
            </a:r>
            <a:r>
              <a:rPr lang="en-US" dirty="0" err="1" smtClean="0"/>
              <a:t>Maheswari</a:t>
            </a:r>
            <a:r>
              <a:rPr lang="en-US" dirty="0" smtClean="0"/>
              <a:t> (NCSU)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Bieler</a:t>
            </a:r>
            <a:r>
              <a:rPr lang="en-US" dirty="0" smtClean="0"/>
              <a:t> (MSU)</a:t>
            </a:r>
          </a:p>
          <a:p>
            <a:r>
              <a:rPr lang="en-US" dirty="0" smtClean="0"/>
              <a:t>J. </a:t>
            </a:r>
            <a:r>
              <a:rPr lang="en-US" dirty="0" err="1" smtClean="0"/>
              <a:t>Mondal</a:t>
            </a:r>
            <a:r>
              <a:rPr lang="en-US" dirty="0" smtClean="0"/>
              <a:t> (BARC)</a:t>
            </a:r>
          </a:p>
          <a:p>
            <a:r>
              <a:rPr lang="en-US" dirty="0" smtClean="0"/>
              <a:t>P. Lee, A. </a:t>
            </a:r>
            <a:r>
              <a:rPr lang="en-US" dirty="0" err="1" smtClean="0"/>
              <a:t>Polyanskii</a:t>
            </a:r>
            <a:r>
              <a:rPr lang="en-US" dirty="0" smtClean="0"/>
              <a:t> (FSU)</a:t>
            </a:r>
          </a:p>
          <a:p>
            <a:r>
              <a:rPr lang="en-US" dirty="0" smtClean="0"/>
              <a:t>T. Grimm (</a:t>
            </a:r>
            <a:r>
              <a:rPr lang="en-US" dirty="0" err="1" smtClean="0"/>
              <a:t>Niowave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Reproducible Performance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14600"/>
            <a:ext cx="5319000" cy="341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1300 MHz TESLA-type single-cell cavities from different </a:t>
            </a:r>
            <a:r>
              <a:rPr lang="en-US" dirty="0" err="1" smtClean="0"/>
              <a:t>Nb</a:t>
            </a:r>
            <a:r>
              <a:rPr lang="en-US" dirty="0" smtClean="0"/>
              <a:t> suppliers, after post-purification at 1250 °C/3 h with Ti, 50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BCP, HPR, 120 °C/12 h baking: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09600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P. </a:t>
            </a:r>
            <a:r>
              <a:rPr lang="en-US" sz="1600" dirty="0" err="1" smtClean="0">
                <a:solidFill>
                  <a:srgbClr val="99FF33"/>
                </a:solidFill>
              </a:rPr>
              <a:t>Kneisel</a:t>
            </a:r>
            <a:r>
              <a:rPr lang="en-US" sz="1600" dirty="0" smtClean="0">
                <a:solidFill>
                  <a:srgbClr val="99FF33"/>
                </a:solidFill>
              </a:rPr>
              <a:t> et al., Proc. of the International Niobium Workshop, Oct. 30-Nov. 1</a:t>
            </a:r>
            <a:r>
              <a:rPr lang="en-US" sz="1600" baseline="30000" dirty="0" smtClean="0">
                <a:solidFill>
                  <a:srgbClr val="99FF33"/>
                </a:solidFill>
              </a:rPr>
              <a:t>st</a:t>
            </a:r>
            <a:r>
              <a:rPr lang="en-US" sz="1600" dirty="0" smtClean="0">
                <a:solidFill>
                  <a:srgbClr val="99FF33"/>
                </a:solidFill>
              </a:rPr>
              <a:t>, </a:t>
            </a:r>
            <a:r>
              <a:rPr lang="en-US" sz="1600" dirty="0" err="1" smtClean="0">
                <a:solidFill>
                  <a:srgbClr val="99FF33"/>
                </a:solidFill>
              </a:rPr>
              <a:t>Araxá</a:t>
            </a:r>
            <a:r>
              <a:rPr lang="en-US" sz="1600" dirty="0" smtClean="0">
                <a:solidFill>
                  <a:srgbClr val="99FF33"/>
                </a:solidFill>
              </a:rPr>
              <a:t>, </a:t>
            </a:r>
            <a:r>
              <a:rPr lang="en-US" sz="1600" dirty="0" err="1" smtClean="0">
                <a:solidFill>
                  <a:srgbClr val="99FF33"/>
                </a:solidFill>
              </a:rPr>
              <a:t>Brasil</a:t>
            </a:r>
            <a:r>
              <a:rPr lang="en-US" sz="1600" dirty="0" smtClean="0">
                <a:solidFill>
                  <a:srgbClr val="99FF33"/>
                </a:solidFill>
              </a:rPr>
              <a:t>, 2006, p.84</a:t>
            </a:r>
            <a:endParaRPr lang="en-US" sz="1600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Increase Statistic on Single-Cell Performance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62000" y="9144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2880" indent="-182880">
              <a:spcBef>
                <a:spcPct val="0"/>
              </a:spcBef>
            </a:pPr>
            <a:r>
              <a:rPr lang="en-US" dirty="0" smtClean="0"/>
              <a:t>5 single-cell 1300 MHz cavities each built from CBMM, </a:t>
            </a:r>
            <a:r>
              <a:rPr lang="en-US" dirty="0" err="1" smtClean="0"/>
              <a:t>Heraeus</a:t>
            </a:r>
            <a:r>
              <a:rPr lang="en-US" dirty="0" smtClean="0"/>
              <a:t> and Ningxia </a:t>
            </a:r>
            <a:r>
              <a:rPr lang="en-US" dirty="0" err="1" smtClean="0"/>
              <a:t>Nb</a:t>
            </a:r>
            <a:r>
              <a:rPr lang="en-US" dirty="0" smtClean="0"/>
              <a:t> sheets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/>
              <a:t> </a:t>
            </a:r>
            <a:r>
              <a:rPr lang="en-US" dirty="0" smtClean="0"/>
              <a:t>Same surface treatment: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 smtClean="0"/>
              <a:t> 25-50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BCP, 600 °C/10 h heat treatment, 50-90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BCP, HPR, 120 °C/12 h baking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6705600" y="3200400"/>
          <a:ext cx="1870075" cy="1775889"/>
        </p:xfrm>
        <a:graphic>
          <a:graphicData uri="http://schemas.openxmlformats.org/presentationml/2006/ole">
            <p:oleObj spid="_x0000_s5123" name="Photo Editor Photo" r:id="rId4" imgW="4352381" imgH="4133333" progId="">
              <p:embed/>
            </p:oleObj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1842" y="3200401"/>
            <a:ext cx="21465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705600" y="3200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</a:rPr>
              <a:t>5 TESLA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86200" y="32004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</a:rPr>
              <a:t>5 ILC_LL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953000"/>
            <a:ext cx="4741636" cy="146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 l="21622" t="7207" r="18919" b="13514"/>
          <a:stretch>
            <a:fillRect/>
          </a:stretch>
        </p:blipFill>
        <p:spPr bwMode="auto">
          <a:xfrm>
            <a:off x="1143000" y="3200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43000" y="3200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</a:rPr>
              <a:t>5 TESLA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895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66FF"/>
                </a:solidFill>
              </a:rPr>
              <a:t>CBMM</a:t>
            </a:r>
            <a:endParaRPr lang="en-US" sz="1800" i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2895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rgbClr val="0066FF"/>
                </a:solidFill>
              </a:rPr>
              <a:t>Heraeus</a:t>
            </a:r>
            <a:endParaRPr lang="en-US" sz="1800" i="1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895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66FF"/>
                </a:solidFill>
              </a:rPr>
              <a:t>Ningxia</a:t>
            </a:r>
            <a:endParaRPr lang="en-US" sz="1800" i="1" dirty="0">
              <a:solidFill>
                <a:srgbClr val="00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715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FF33"/>
                </a:solidFill>
              </a:rPr>
              <a:t>P. </a:t>
            </a:r>
            <a:r>
              <a:rPr lang="en-US" sz="1600" dirty="0" err="1" smtClean="0">
                <a:solidFill>
                  <a:srgbClr val="99FF33"/>
                </a:solidFill>
              </a:rPr>
              <a:t>Kneisel</a:t>
            </a:r>
            <a:r>
              <a:rPr lang="en-US" sz="1600" dirty="0" smtClean="0">
                <a:solidFill>
                  <a:srgbClr val="99FF33"/>
                </a:solidFill>
              </a:rPr>
              <a:t>, Proc. 13</a:t>
            </a:r>
            <a:r>
              <a:rPr lang="en-US" sz="1600" baseline="30000" dirty="0" smtClean="0">
                <a:solidFill>
                  <a:srgbClr val="99FF33"/>
                </a:solidFill>
              </a:rPr>
              <a:t>th</a:t>
            </a:r>
            <a:r>
              <a:rPr lang="en-US" sz="1600" dirty="0" smtClean="0">
                <a:solidFill>
                  <a:srgbClr val="99FF33"/>
                </a:solidFill>
              </a:rPr>
              <a:t> SRF Workshop, Oct. 14-19 2007, </a:t>
            </a:r>
            <a:r>
              <a:rPr lang="en-US" sz="1600" dirty="0" err="1" smtClean="0">
                <a:solidFill>
                  <a:srgbClr val="99FF33"/>
                </a:solidFill>
              </a:rPr>
              <a:t>Bejing</a:t>
            </a:r>
            <a:r>
              <a:rPr lang="en-US" sz="1600" dirty="0" smtClean="0">
                <a:solidFill>
                  <a:srgbClr val="99FF33"/>
                </a:solidFill>
              </a:rPr>
              <a:t>, China, p. 728</a:t>
            </a:r>
            <a:endParaRPr lang="en-US" sz="1600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Test results so far</a:t>
            </a:r>
          </a:p>
          <a:p>
            <a:r>
              <a:rPr lang="en-US" dirty="0" smtClean="0"/>
              <a:t>Ningxia: </a:t>
            </a:r>
            <a:r>
              <a:rPr lang="en-US" dirty="0" err="1" smtClean="0"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p,quench</a:t>
            </a:r>
            <a:r>
              <a:rPr lang="en-US" dirty="0" smtClean="0">
                <a:sym typeface="Symbol"/>
              </a:rPr>
              <a:t> = 141 ± 18 </a:t>
            </a:r>
            <a:r>
              <a:rPr lang="en-US" dirty="0" err="1" smtClean="0">
                <a:sym typeface="Symbol"/>
              </a:rPr>
              <a:t>mT</a:t>
            </a:r>
            <a:endParaRPr lang="en-US" dirty="0" smtClean="0"/>
          </a:p>
          <a:p>
            <a:r>
              <a:rPr lang="en-US" dirty="0" err="1" smtClean="0"/>
              <a:t>Heraeus</a:t>
            </a:r>
            <a:r>
              <a:rPr lang="en-US" dirty="0" smtClean="0"/>
              <a:t>: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p,quench</a:t>
            </a:r>
            <a:r>
              <a:rPr lang="en-US" dirty="0" smtClean="0">
                <a:sym typeface="Symbol"/>
              </a:rPr>
              <a:t> = 147 ± 19 </a:t>
            </a:r>
            <a:r>
              <a:rPr lang="en-US" dirty="0" err="1" smtClean="0">
                <a:sym typeface="Symbol"/>
              </a:rPr>
              <a:t>mT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…consistent with initial results.</a:t>
            </a:r>
          </a:p>
          <a:p>
            <a:endParaRPr lang="en-US" dirty="0"/>
          </a:p>
        </p:txBody>
      </p:sp>
      <p:pic>
        <p:nvPicPr>
          <p:cNvPr id="4" name="Picture 3" descr="DSC_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819400"/>
            <a:ext cx="3661363" cy="2450995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pic>
        <p:nvPicPr>
          <p:cNvPr id="5" name="Picture 4" descr="DSC_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505200"/>
            <a:ext cx="3547534" cy="2374795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pic>
        <p:nvPicPr>
          <p:cNvPr id="7" name="Picture 6" descr="DSC_00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038600"/>
            <a:ext cx="3352800" cy="2244436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5800" y="2819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Images of equator region of </a:t>
            </a:r>
            <a:r>
              <a:rPr lang="en-US" sz="1800" i="1" dirty="0" err="1" smtClean="0"/>
              <a:t>Heraeus</a:t>
            </a:r>
            <a:r>
              <a:rPr lang="en-US" sz="1800" i="1" dirty="0" smtClean="0"/>
              <a:t> single-cell, 0.5” from weld 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Multi-cell Cavities</a:t>
            </a:r>
            <a:endParaRPr lang="en-US" dirty="0"/>
          </a:p>
        </p:txBody>
      </p:sp>
      <p:pic>
        <p:nvPicPr>
          <p:cNvPr id="4" name="Content Placeholder 3" descr="FEL_Cavities_Large_Grai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1066800"/>
            <a:ext cx="5486400" cy="2331720"/>
          </a:xfrm>
          <a:prstGeom prst="rect">
            <a:avLst/>
          </a:prstGeom>
        </p:spPr>
      </p:pic>
      <p:pic>
        <p:nvPicPr>
          <p:cNvPr id="5" name="Picture 4" descr="1Amp_cavities1.JPG"/>
          <p:cNvPicPr>
            <a:picLocks noChangeAspect="1"/>
          </p:cNvPicPr>
          <p:nvPr/>
        </p:nvPicPr>
        <p:blipFill>
          <a:blip r:embed="rId5" cstate="print"/>
          <a:srcRect l="21674" t="61017" r="32717" b="11864"/>
          <a:stretch>
            <a:fillRect/>
          </a:stretch>
        </p:blipFill>
        <p:spPr>
          <a:xfrm>
            <a:off x="76200" y="3962400"/>
            <a:ext cx="3124200" cy="1388533"/>
          </a:xfrm>
          <a:prstGeom prst="rect">
            <a:avLst/>
          </a:prstGeom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352800" y="3962400"/>
          <a:ext cx="5611074" cy="1408799"/>
        </p:xfrm>
        <a:graphic>
          <a:graphicData uri="http://schemas.openxmlformats.org/presentationml/2006/ole">
            <p:oleObj spid="_x0000_s6146" name="Photo Editor Photo" r:id="rId6" imgW="9221487" imgH="2314286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1600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J100-1 and J100-2, 7-cell, Low Loss shape, 1497 MHz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Current, 5-cell, 1497 MHz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48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ILC-</a:t>
            </a:r>
            <a:r>
              <a:rPr lang="en-US" dirty="0" err="1" smtClean="0"/>
              <a:t>LowLoss</a:t>
            </a:r>
            <a:r>
              <a:rPr lang="en-US" dirty="0" smtClean="0"/>
              <a:t>, 7-cell, 1300 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Fabrication &amp;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153400" cy="5486400"/>
          </a:xfrm>
        </p:spPr>
        <p:txBody>
          <a:bodyPr/>
          <a:lstStyle/>
          <a:p>
            <a:r>
              <a:rPr lang="en-US" dirty="0" smtClean="0"/>
              <a:t>Cavities were built mostly from CBMM Ingots A, B, C, D. The RRR of the ingots is </a:t>
            </a:r>
            <a:r>
              <a:rPr lang="en-US" dirty="0" smtClean="0">
                <a:sym typeface="Symbol"/>
              </a:rPr>
              <a:t> 280 but different Ta content:</a:t>
            </a: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Almost every cavity had a hole blown during EBW of one of the equator’s cells which had to be repaired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“Standard” treatment:  50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BCP, 600 °C/10 h heat treatment,  50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BCP, HPR. Some cavities required further treatments such as post-purification with Ti at 1250 °C/3 h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1676400"/>
          <a:ext cx="27432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192024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Ingot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 content (</a:t>
                      </a:r>
                      <a:r>
                        <a:rPr lang="en-US" sz="1600" dirty="0" err="1" smtClean="0"/>
                        <a:t>wppm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800</a:t>
                      </a:r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800</a:t>
                      </a:r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1500</a:t>
                      </a:r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Results: 1300 MHz cavities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510"/>
          <a:stretch>
            <a:fillRect/>
          </a:stretch>
        </p:blipFill>
        <p:spPr bwMode="auto">
          <a:xfrm>
            <a:off x="762000" y="990600"/>
            <a:ext cx="7772400" cy="487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00800" y="1371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2.0 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853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Corresponding accelerating gradient between 21 – 31 MV/m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2197</TotalTime>
  <Words>1964</Words>
  <Application>Microsoft Office PowerPoint</Application>
  <PresentationFormat>On-screen Show (4:3)</PresentationFormat>
  <Paragraphs>244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Times</vt:lpstr>
      <vt:lpstr>Brush Script MT</vt:lpstr>
      <vt:lpstr>Symbol</vt:lpstr>
      <vt:lpstr>Courier New</vt:lpstr>
      <vt:lpstr>Times New Roman</vt:lpstr>
      <vt:lpstr>Calibri</vt:lpstr>
      <vt:lpstr>Symath</vt:lpstr>
      <vt:lpstr>Lucida Calligraphy</vt:lpstr>
      <vt:lpstr>JLab_PowerPoint1</vt:lpstr>
      <vt:lpstr>Photo Editor Photo</vt:lpstr>
      <vt:lpstr>America's overview of superconducting science and technology of ingot niobium</vt:lpstr>
      <vt:lpstr>Outline</vt:lpstr>
      <vt:lpstr>Performance of Single-Cell Cavities</vt:lpstr>
      <vt:lpstr>Reproducible Performance</vt:lpstr>
      <vt:lpstr>Increase Statistic on Single-Cell Performance</vt:lpstr>
      <vt:lpstr>RF Test Results</vt:lpstr>
      <vt:lpstr>Multi-cell Cavities</vt:lpstr>
      <vt:lpstr>Fabrication &amp; Treatment</vt:lpstr>
      <vt:lpstr>Test Results: 1300 MHz cavities</vt:lpstr>
      <vt:lpstr>Test Results: 1497 MHz cavities</vt:lpstr>
      <vt:lpstr>Summary of Test Results</vt:lpstr>
      <vt:lpstr>“Anomalous” Losses in LG Cavities</vt:lpstr>
      <vt:lpstr>Study of Losses on LG Single-Cell</vt:lpstr>
      <vt:lpstr>Studies on Cut Samples</vt:lpstr>
      <vt:lpstr>Studies on Cut Samples</vt:lpstr>
      <vt:lpstr>More Options for Cavity Fabrication</vt:lpstr>
      <vt:lpstr>More Options for Cavity Fabrication</vt:lpstr>
      <vt:lpstr>Material Studies</vt:lpstr>
      <vt:lpstr>Superconducting properties of Ingot Nb</vt:lpstr>
      <vt:lpstr>Superconducting properties of Ingot Nb</vt:lpstr>
      <vt:lpstr>Superconducting properties of Ingot Nb</vt:lpstr>
      <vt:lpstr>Study of Fluxoids at Grain Boundaries</vt:lpstr>
      <vt:lpstr>Metallurgical and Heat Transfer Studies</vt:lpstr>
      <vt:lpstr>Development of Optimized Process for SRF Cavities made of Large-Grain Nb</vt:lpstr>
      <vt:lpstr>“Optimized” Process</vt:lpstr>
      <vt:lpstr>Heat Treatment Temperature Study on Single-Cell</vt:lpstr>
      <vt:lpstr>Analysis of Samples Treated with Cavity</vt:lpstr>
      <vt:lpstr>Summary and Conclusions</vt:lpstr>
      <vt:lpstr>Summary and Conclusions</vt:lpstr>
      <vt:lpstr>Acknowledgments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gciovati</dc:creator>
  <cp:lastModifiedBy>helen</cp:lastModifiedBy>
  <cp:revision>44</cp:revision>
  <dcterms:created xsi:type="dcterms:W3CDTF">2010-07-27T14:03:55Z</dcterms:created>
  <dcterms:modified xsi:type="dcterms:W3CDTF">2010-09-22T14:05:40Z</dcterms:modified>
</cp:coreProperties>
</file>